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72" r:id="rId3"/>
    <p:sldId id="258" r:id="rId4"/>
    <p:sldId id="262" r:id="rId5"/>
    <p:sldId id="261" r:id="rId6"/>
    <p:sldId id="273" r:id="rId7"/>
    <p:sldId id="260" r:id="rId8"/>
    <p:sldId id="263" r:id="rId9"/>
    <p:sldId id="264" r:id="rId10"/>
    <p:sldId id="268" r:id="rId11"/>
    <p:sldId id="267" r:id="rId12"/>
    <p:sldId id="275" r:id="rId13"/>
    <p:sldId id="265" r:id="rId14"/>
    <p:sldId id="266" r:id="rId15"/>
    <p:sldId id="269" r:id="rId16"/>
    <p:sldId id="270" r:id="rId17"/>
    <p:sldId id="274" r:id="rId18"/>
    <p:sldId id="271" r:id="rId19"/>
  </p:sldIdLst>
  <p:sldSz cx="9144000" cy="6858000" type="screen4x3"/>
  <p:notesSz cx="9296400" cy="688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86" y="-2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Personal Finance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Behavior</c:v>
                </c:pt>
                <c:pt idx="1">
                  <c:v>Knowledge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3A68F6D-BCB6-477F-A027-C01DF48D8C6A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1AD4441-EED5-459F-B4EA-083A6ED1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3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667000"/>
            <a:ext cx="8686800" cy="1905000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648200"/>
            <a:ext cx="8001000" cy="685800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73A5-23E4-4E94-9079-6478513E114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Created by Lindsey McClellan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73A5-23E4-4E94-9079-6478513E114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0778-7FA2-473C-99E8-7087660D5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73A5-23E4-4E94-9079-6478513E114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D38A0778-7FA2-473C-99E8-7087660D57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45229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828800"/>
          </a:xfrm>
        </p:spPr>
        <p:txBody>
          <a:bodyPr anchor="ctr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73A5-23E4-4E94-9079-6478513E114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228599" y="4648199"/>
            <a:ext cx="8686800" cy="7583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7200" b="0" kern="1200" cap="none" spc="0" baseline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>
              <a:effectLst/>
            </a:endParaRP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571499" y="4648200"/>
            <a:ext cx="8001000" cy="685800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73A5-23E4-4E94-9079-6478513E114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0778-7FA2-473C-99E8-7087660D5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73A5-23E4-4E94-9079-6478513E114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0778-7FA2-473C-99E8-7087660D5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73A5-23E4-4E94-9079-6478513E114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0778-7FA2-473C-99E8-7087660D5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73A5-23E4-4E94-9079-6478513E114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0778-7FA2-473C-99E8-7087660D5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73A5-23E4-4E94-9079-6478513E114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0778-7FA2-473C-99E8-7087660D57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73A5-23E4-4E94-9079-6478513E114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0778-7FA2-473C-99E8-7087660D57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AFC73A5-23E4-4E94-9079-6478513E1140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38A0778-7FA2-473C-99E8-7087660D57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800" kern="1200">
          <a:solidFill>
            <a:schemeClr val="accent6">
              <a:lumMod val="75000"/>
            </a:schemeClr>
          </a:solidFill>
          <a:latin typeface="Century Schoolbook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400" kern="1200">
          <a:solidFill>
            <a:schemeClr val="accent6">
              <a:lumMod val="75000"/>
            </a:schemeClr>
          </a:solidFill>
          <a:latin typeface="Century Schoolbook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accent6">
              <a:lumMod val="75000"/>
            </a:schemeClr>
          </a:solidFill>
          <a:latin typeface="Century Schoolbook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>
          <a:solidFill>
            <a:schemeClr val="accent6">
              <a:lumMod val="75000"/>
            </a:schemeClr>
          </a:solidFill>
          <a:latin typeface="Century Schoolbook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accent6">
              <a:lumMod val="75000"/>
            </a:schemeClr>
          </a:solidFill>
          <a:latin typeface="Century Schoolbook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Activity_The_History_of_Credit_in_America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ctivity_What_Is_Personal_Finance.pdf" TargetMode="External"/><Relationship Id="rId2" Type="http://schemas.openxmlformats.org/officeDocument/2006/relationships/hyperlink" Target="foundationsU.com/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foundationsU.com/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Activity_Candy_Bar_Madness.pdf" TargetMode="External"/><Relationship Id="rId2" Type="http://schemas.openxmlformats.org/officeDocument/2006/relationships/hyperlink" Target="Activity_Parent_Interview_Budgeting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905000"/>
          </a:xfrm>
        </p:spPr>
        <p:txBody>
          <a:bodyPr/>
          <a:lstStyle/>
          <a:p>
            <a:r>
              <a:rPr lang="en-US" sz="6600" dirty="0"/>
              <a:t>Chapter 1: 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Foundations </a:t>
            </a:r>
            <a:r>
              <a:rPr lang="en-US" sz="6600" dirty="0"/>
              <a:t>in Personal </a:t>
            </a:r>
            <a:r>
              <a:rPr lang="en-US" sz="6600" dirty="0" smtClean="0"/>
              <a:t>Finance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 to Personal </a:t>
            </a:r>
            <a:r>
              <a:rPr lang="en-US" dirty="0" smtClean="0"/>
              <a:t>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7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Why aren’t Americans better at managing money?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35429" y="2895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Describe the financial reality of most Americans?</a:t>
            </a:r>
            <a:endParaRPr lang="en-US" sz="26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35429" y="4713514"/>
            <a:ext cx="8229600" cy="1153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What can you do to make sure your future financial reality does not include debt?</a:t>
            </a:r>
            <a:endParaRPr lang="en-US" sz="26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35429" y="3418114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200" dirty="0" smtClean="0"/>
              <a:t>Many Americans are drowning in debt and buying things they can’t afford.</a:t>
            </a:r>
            <a:endParaRPr lang="en-US" sz="2200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35429" y="5627914"/>
            <a:ext cx="8229600" cy="1153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200" dirty="0" smtClean="0"/>
              <a:t>Have an emergency fund, write a monthly budget and stick to it, and save for large purchases.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0091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What was one thing that shocked you about the history of credit and consumerism?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27432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Did learning about the history of credit make you want to manage money differently than the average American?  Why or why not?</a:t>
            </a:r>
            <a:endParaRPr lang="en-US" sz="2600" dirty="0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457200" y="42672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Why is Dave so passionate about teaching people how to manage money and avoid debt?</a:t>
            </a:r>
            <a:endParaRPr lang="en-US" sz="2600" dirty="0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457200" y="54864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In what ways are Americans being outsmarted by the credit industry?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0713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Activity</a:t>
            </a:r>
            <a:r>
              <a:rPr lang="en-US" dirty="0"/>
              <a:t>:  </a:t>
            </a:r>
          </a:p>
          <a:p>
            <a:pPr lvl="1"/>
            <a:r>
              <a:rPr lang="en-US" dirty="0">
                <a:hlinkClick r:id="rId2" action="ppaction://hlinkfile"/>
              </a:rPr>
              <a:t>History of Credit in America</a:t>
            </a:r>
            <a:r>
              <a:rPr lang="en-US" dirty="0"/>
              <a:t>, (25 </a:t>
            </a:r>
            <a:r>
              <a:rPr lang="en-US" dirty="0" smtClean="0"/>
              <a:t>minutes)</a:t>
            </a:r>
          </a:p>
        </p:txBody>
      </p:sp>
    </p:spTree>
    <p:extLst>
      <p:ext uri="{BB962C8B-B14F-4D97-AF65-F5344CB8AC3E}">
        <p14:creationId xmlns:p14="http://schemas.microsoft.com/office/powerpoint/2010/main" val="16617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and Money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9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the Language of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Video 3.1</a:t>
            </a:r>
            <a:r>
              <a:rPr lang="en-US" dirty="0" smtClean="0"/>
              <a:t> (14 minutes):  Learn the Language of Money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89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Why is it important to know the language of money?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35429" y="24384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200" dirty="0"/>
              <a:t>You need to know the language of money so you can understand your financial statements and communicate effectively about your finances.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35429" y="4267200"/>
            <a:ext cx="8229600" cy="1153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200" dirty="0" smtClean="0"/>
              <a:t>Knowing how to manage money alone doesn’t ensure that you will manage your money behavior.  It’s what you do with your money that matters most.</a:t>
            </a:r>
            <a:endParaRPr lang="en-US" sz="22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35429" y="3429000"/>
            <a:ext cx="8229600" cy="1055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In what ways does your behavior affect whether or not you win with money? </a:t>
            </a:r>
            <a:endParaRPr lang="en-US" sz="2600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35429" y="5410200"/>
            <a:ext cx="8229600" cy="576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What does it take to become money smart?</a:t>
            </a:r>
            <a:endParaRPr lang="en-US" sz="2600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35429" y="5867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200" dirty="0" smtClean="0"/>
              <a:t>Basic math, understand the language of money, and manage your behavior with money.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1415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Describe the three levels of financial well-being.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35429" y="20574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200" dirty="0" smtClean="0"/>
              <a:t>Survival:  Living paycheck to paycheck</a:t>
            </a:r>
          </a:p>
          <a:p>
            <a:pPr lvl="1"/>
            <a:r>
              <a:rPr lang="en-US" sz="2200" dirty="0" smtClean="0"/>
              <a:t>Comfort:  Moving toward financial security</a:t>
            </a:r>
          </a:p>
          <a:p>
            <a:pPr lvl="1"/>
            <a:r>
              <a:rPr lang="en-US" sz="2200" dirty="0" smtClean="0"/>
              <a:t>Secure:  Your money works for you</a:t>
            </a:r>
            <a:endParaRPr lang="en-US" sz="22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35429" y="4267200"/>
            <a:ext cx="8229600" cy="576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200" dirty="0" smtClean="0"/>
              <a:t>You will!</a:t>
            </a:r>
            <a:endParaRPr lang="en-US" sz="22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35429" y="3429000"/>
            <a:ext cx="8229600" cy="1055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When you’re an adult, who will determine your level of financial well-being? </a:t>
            </a:r>
            <a:endParaRPr lang="en-US" sz="2600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35429" y="4800600"/>
            <a:ext cx="8229600" cy="12627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Why is it important to consider your money personality when developing a personal financial plan?</a:t>
            </a:r>
            <a:endParaRPr lang="en-US" sz="2600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35429" y="5867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200" dirty="0" smtClean="0"/>
              <a:t>Develop a plan that works with your specific money strengths and weaknesses.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4623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the Language of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Read: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What’s your money personality? </a:t>
            </a:r>
            <a:r>
              <a:rPr lang="en-US" dirty="0"/>
              <a:t>p</a:t>
            </a:r>
            <a:r>
              <a:rPr lang="en-US" dirty="0" smtClean="0"/>
              <a:t>g. 18</a:t>
            </a:r>
          </a:p>
          <a:p>
            <a:pPr lvl="1"/>
            <a:r>
              <a:rPr lang="en-US" dirty="0" smtClean="0"/>
              <a:t>What does winning with money look like? pg. 22</a:t>
            </a:r>
          </a:p>
          <a:p>
            <a:endParaRPr lang="en-US" dirty="0"/>
          </a:p>
          <a:p>
            <a:r>
              <a:rPr lang="en-US" b="1" u="sng" dirty="0" smtClean="0"/>
              <a:t>Activities:</a:t>
            </a:r>
          </a:p>
          <a:p>
            <a:pPr lvl="1"/>
            <a:r>
              <a:rPr lang="en-US" dirty="0">
                <a:hlinkClick r:id="rId2" action="ppaction://hlinkfile"/>
              </a:rPr>
              <a:t>foundationsU.com/1</a:t>
            </a:r>
            <a:endParaRPr lang="en-US" dirty="0"/>
          </a:p>
          <a:p>
            <a:pPr lvl="2"/>
            <a:r>
              <a:rPr lang="en-US" dirty="0"/>
              <a:t>Money Personality </a:t>
            </a:r>
            <a:r>
              <a:rPr lang="en-US" dirty="0" smtClean="0"/>
              <a:t>Quiz</a:t>
            </a:r>
          </a:p>
          <a:p>
            <a:pPr lvl="2"/>
            <a:endParaRPr lang="en-US" b="1" u="sng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3" action="ppaction://hlinkfile"/>
              </a:rPr>
              <a:t>What is Personal Finance?</a:t>
            </a:r>
            <a:r>
              <a:rPr lang="en-US" dirty="0"/>
              <a:t> </a:t>
            </a:r>
            <a:r>
              <a:rPr lang="en-US" dirty="0" smtClean="0"/>
              <a:t>(25 </a:t>
            </a:r>
            <a:r>
              <a:rPr lang="en-US" dirty="0"/>
              <a:t>minutes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Draw a picture representing each of the three levels of financial well-being.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Survival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Comfort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Secure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8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 action="ppaction://hlinkfile"/>
              </a:rPr>
              <a:t>foundationsU.com/1</a:t>
            </a:r>
            <a:endParaRPr lang="en-US" dirty="0" smtClean="0"/>
          </a:p>
          <a:p>
            <a:pPr lvl="1"/>
            <a:r>
              <a:rPr lang="en-US" dirty="0" smtClean="0"/>
              <a:t>Article Summary:</a:t>
            </a:r>
          </a:p>
          <a:p>
            <a:pPr lvl="2"/>
            <a:r>
              <a:rPr lang="en-US" dirty="0" smtClean="0"/>
              <a:t>Are Credit Cards a Way of Life?</a:t>
            </a:r>
          </a:p>
          <a:p>
            <a:pPr lvl="2"/>
            <a:r>
              <a:rPr lang="en-US" dirty="0" smtClean="0"/>
              <a:t>Tired of Keeping Up with the Jones?</a:t>
            </a:r>
          </a:p>
          <a:p>
            <a:pPr lvl="2"/>
            <a:r>
              <a:rPr lang="en-US" dirty="0" smtClean="0"/>
              <a:t>20 Things Broke People Say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Complete </a:t>
            </a:r>
            <a:r>
              <a:rPr lang="en-US" dirty="0"/>
              <a:t>the </a:t>
            </a:r>
            <a:r>
              <a:rPr lang="en-US" dirty="0" smtClean="0"/>
              <a:t>“After” </a:t>
            </a:r>
            <a:r>
              <a:rPr lang="en-US" dirty="0"/>
              <a:t>column on the “Measure Your Progress” </a:t>
            </a:r>
            <a:r>
              <a:rPr lang="en-US" dirty="0" smtClean="0"/>
              <a:t>chart, pg. 11.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Chapter 1 Summary, pg. </a:t>
            </a:r>
            <a:r>
              <a:rPr lang="en-US" dirty="0" smtClean="0"/>
              <a:t>24-25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Study </a:t>
            </a:r>
            <a:r>
              <a:rPr lang="en-US" dirty="0"/>
              <a:t>Guide:  Money in Review, pgs. 26-27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5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the charts, graphics, and reading excerpts in Chapter 1:  Foundations in Personal Finance.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Make a list of questions you would like to have answered as we go through the chapter.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5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Personal Finance?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0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WB:  Before You Begin, pgs. 10-11</a:t>
            </a:r>
          </a:p>
          <a:p>
            <a:pPr lvl="1"/>
            <a:r>
              <a:rPr lang="en-US" dirty="0" smtClean="0"/>
              <a:t>Review the Learning Outcome objectives and Key Terms</a:t>
            </a:r>
          </a:p>
          <a:p>
            <a:pPr lvl="1"/>
            <a:r>
              <a:rPr lang="en-US" dirty="0" smtClean="0"/>
              <a:t>Complete the “Before” column on the “Measure Your Progress” chart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Journal</a:t>
            </a:r>
            <a:r>
              <a:rPr lang="en-US" dirty="0" smtClean="0"/>
              <a:t>: 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 smtClean="0"/>
              <a:t>Can you think of a financial goal you have at this moment? 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 smtClean="0"/>
              <a:t>Is this a long-term or a short-term goal? 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 smtClean="0"/>
              <a:t>Describe how you plan to achieve this financial goal?</a:t>
            </a:r>
          </a:p>
          <a:p>
            <a:endParaRPr lang="en-US" dirty="0" smtClean="0"/>
          </a:p>
          <a:p>
            <a:r>
              <a:rPr lang="en-US" b="1" u="sng" dirty="0" smtClean="0"/>
              <a:t>Homework</a:t>
            </a:r>
            <a:r>
              <a:rPr lang="en-US" dirty="0" smtClean="0"/>
              <a:t>:  </a:t>
            </a:r>
            <a:r>
              <a:rPr lang="en-US" dirty="0" smtClean="0">
                <a:hlinkClick r:id="rId2" action="ppaction://hlinkfile"/>
              </a:rPr>
              <a:t>Parent Interview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 action="ppaction://hlinkfile"/>
              </a:rPr>
              <a:t>Clay’s Candy Bar Madness </a:t>
            </a:r>
            <a:r>
              <a:rPr lang="en-US" dirty="0" smtClean="0"/>
              <a:t>(20 minutes)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3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Components of Financial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Video 1.1</a:t>
            </a:r>
            <a:r>
              <a:rPr lang="en-US" dirty="0" smtClean="0"/>
              <a:t> (13 minutes):  Key Components of Financial Planning</a:t>
            </a:r>
            <a:endParaRPr lang="en-US" sz="22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b="1" u="sng" dirty="0" smtClean="0"/>
              <a:t>Journal</a:t>
            </a:r>
            <a:r>
              <a:rPr lang="en-US" sz="2800" dirty="0" smtClean="0"/>
              <a:t>:  In what ways could you do better when it comes to managing your money?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What is personal finance?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20574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300" dirty="0" smtClean="0"/>
              <a:t>Personal finance is all the financial decisions an individual or family must make in order to earn, budget, save, and spend money over time.</a:t>
            </a:r>
            <a:endParaRPr lang="en-US" sz="23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3429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Why is it important to set money goals?</a:t>
            </a:r>
            <a:endParaRPr lang="en-US" sz="26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512618" y="3886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300" dirty="0" smtClean="0"/>
              <a:t>Setting money goals gives you motivation to manage your money well.</a:t>
            </a:r>
            <a:endParaRPr lang="en-US" sz="2300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57200" y="49530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In what ways are people different when it comes to managing money?</a:t>
            </a:r>
            <a:endParaRPr lang="en-US" sz="2600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57200" y="5791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4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300" dirty="0" smtClean="0"/>
              <a:t>Everyone has different strengths and weaknesses when it comes to managing money.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83036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finance is 80% behavior and 20% knowledge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752600" y="2743200"/>
            <a:ext cx="5638800" cy="3733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605487"/>
              </p:ext>
            </p:extLst>
          </p:nvPr>
        </p:nvGraphicFramePr>
        <p:xfrm>
          <a:off x="1447800" y="2895600"/>
          <a:ext cx="6248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477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Money, the American 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5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History of Credit and Consumerism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r>
              <a:rPr lang="en-US" b="1" u="sng" dirty="0" smtClean="0"/>
              <a:t>Video 2.1</a:t>
            </a:r>
            <a:r>
              <a:rPr lang="en-US" dirty="0" smtClean="0"/>
              <a:t> (15 minutes):  A History of Credit and Consumerism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400" b="1" u="sng" dirty="0"/>
              <a:t>Journal</a:t>
            </a:r>
            <a:r>
              <a:rPr lang="en-US" sz="2400" dirty="0"/>
              <a:t>:  What was Dave’s biggest lesson when it came to managing money and building wealth?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00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3039</TotalTime>
  <Words>767</Words>
  <Application>Microsoft Office PowerPoint</Application>
  <PresentationFormat>On-screen Show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Decatur</vt:lpstr>
      <vt:lpstr>Chapter 1:   Foundations in Personal Finance</vt:lpstr>
      <vt:lpstr>Explore</vt:lpstr>
      <vt:lpstr>What Is Personal Finance?</vt:lpstr>
      <vt:lpstr>Introduction</vt:lpstr>
      <vt:lpstr>Key Components of Financial Planning</vt:lpstr>
      <vt:lpstr>Discussion Questions</vt:lpstr>
      <vt:lpstr>Statistic</vt:lpstr>
      <vt:lpstr>Money, the American Way</vt:lpstr>
      <vt:lpstr>A History of Credit and Consumerism</vt:lpstr>
      <vt:lpstr>Discussion Questions</vt:lpstr>
      <vt:lpstr>Discussion Questions</vt:lpstr>
      <vt:lpstr>Activity</vt:lpstr>
      <vt:lpstr>You and Money</vt:lpstr>
      <vt:lpstr>Learn the Language of Money</vt:lpstr>
      <vt:lpstr>Discussion Questions</vt:lpstr>
      <vt:lpstr>Discussion Questions</vt:lpstr>
      <vt:lpstr>Learn the Language of Money</vt:lpstr>
      <vt:lpstr>Chapter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Personal Finance</dc:title>
  <dc:creator>Admin</dc:creator>
  <cp:lastModifiedBy>Admin</cp:lastModifiedBy>
  <cp:revision>51</cp:revision>
  <cp:lastPrinted>2014-08-20T11:31:59Z</cp:lastPrinted>
  <dcterms:created xsi:type="dcterms:W3CDTF">2014-01-16T13:01:59Z</dcterms:created>
  <dcterms:modified xsi:type="dcterms:W3CDTF">2014-12-16T19:48:09Z</dcterms:modified>
</cp:coreProperties>
</file>